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8" r:id="rId4"/>
    <p:sldId id="302" r:id="rId5"/>
    <p:sldId id="290" r:id="rId6"/>
    <p:sldId id="291" r:id="rId7"/>
    <p:sldId id="292" r:id="rId8"/>
    <p:sldId id="285" r:id="rId9"/>
    <p:sldId id="303" r:id="rId10"/>
    <p:sldId id="281" r:id="rId11"/>
    <p:sldId id="304" r:id="rId12"/>
    <p:sldId id="258" r:id="rId13"/>
    <p:sldId id="283" r:id="rId14"/>
    <p:sldId id="284" r:id="rId15"/>
    <p:sldId id="282" r:id="rId16"/>
    <p:sldId id="305" r:id="rId17"/>
    <p:sldId id="269" r:id="rId18"/>
    <p:sldId id="297" r:id="rId19"/>
    <p:sldId id="298" r:id="rId20"/>
    <p:sldId id="293" r:id="rId21"/>
    <p:sldId id="294" r:id="rId22"/>
    <p:sldId id="299" r:id="rId23"/>
    <p:sldId id="296" r:id="rId24"/>
    <p:sldId id="260" r:id="rId25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C1318C9-17FD-AE4E-BD06-44793651150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2733AA3-EC2B-2543-A7A5-7E73AA194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8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43B1617-8D68-124F-A9FD-B56431B5EEF7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815962D-5C26-D142-BF5F-E992E497F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FS_PPT-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0565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A49D13-C206-444B-A87B-FBCAC20DDB9A}" type="datetime4">
              <a:rPr lang="en-US" smtClean="0"/>
              <a:pPr/>
              <a:t>November 19, 2013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1653"/>
            <a:ext cx="8229600" cy="570391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CONTENT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UFS_PPT-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7467"/>
            <a:ext cx="9144000" cy="20405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FS_PPT-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208" y="2570562"/>
            <a:ext cx="7680396" cy="552676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7426"/>
          </a:xfrm>
          <a:prstGeom prst="rect">
            <a:avLst/>
          </a:prstGeom>
        </p:spPr>
      </p:pic>
      <p:pic>
        <p:nvPicPr>
          <p:cNvPr id="4" name="Picture 3" descr="UFS_PPT-0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9450"/>
            <a:ext cx="9144000" cy="20405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7009" y="4876616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5267"/>
            <a:ext cx="8229600" cy="55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88572"/>
            <a:ext cx="7932057" cy="4717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UFS_PPT-06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122969"/>
            <a:ext cx="9144000" cy="7350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5" r:id="rId5"/>
    <p:sldLayoutId id="2147483652" r:id="rId6"/>
    <p:sldLayoutId id="2147483654" r:id="rId7"/>
    <p:sldLayoutId id="2147483656" r:id="rId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500" kern="1200" cap="all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3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VIABILITY MODEL</a:t>
            </a:r>
            <a:br>
              <a:rPr lang="en-US" dirty="0" smtClean="0"/>
            </a:br>
            <a:r>
              <a:rPr lang="en-US" dirty="0" smtClean="0"/>
              <a:t>DISCUSSION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Pieter du </a:t>
            </a:r>
            <a:r>
              <a:rPr lang="en-US" dirty="0" err="1" smtClean="0"/>
              <a:t>Plessis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3EE0-1FDF-2A4D-A3F3-5674B0F4CB24}" type="datetime4">
              <a:rPr lang="en-US" smtClean="0"/>
              <a:pPr/>
              <a:t>November 19,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INDICATORS</a:t>
            </a:r>
            <a:endParaRPr lang="en-ZA" dirty="0"/>
          </a:p>
        </p:txBody>
      </p:sp>
      <p:pic>
        <p:nvPicPr>
          <p:cNvPr id="1026" name="Picture 2" descr="C:\Users\duplessispj\Desktop\Capture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7" y="961464"/>
            <a:ext cx="8894205" cy="33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INDICATORS</a:t>
            </a:r>
            <a:endParaRPr lang="en-ZA" dirty="0"/>
          </a:p>
        </p:txBody>
      </p:sp>
      <p:pic>
        <p:nvPicPr>
          <p:cNvPr id="2050" name="Picture 2" descr="C:\Users\duplessispj\Desktop\Capture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0" y="986631"/>
            <a:ext cx="8638952" cy="38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ACADEMIC AND FINANCIAL VIABILITY</a:t>
            </a:r>
            <a:endParaRPr lang="en-US" dirty="0"/>
          </a:p>
        </p:txBody>
      </p:sp>
      <p:pic>
        <p:nvPicPr>
          <p:cNvPr id="3074" name="Picture 2" descr="C:\Users\duplessispj\Desktop\Capture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5" y="821519"/>
            <a:ext cx="7128769" cy="57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STAFF PROFILE</a:t>
            </a:r>
            <a:endParaRPr lang="en-ZA" dirty="0"/>
          </a:p>
        </p:txBody>
      </p:sp>
      <p:pic>
        <p:nvPicPr>
          <p:cNvPr id="2050" name="Picture 2" descr="C:\Users\duplessispj\Desktop\Capture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1035"/>
            <a:ext cx="8229600" cy="35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AND THIRD STREAM INCOME</a:t>
            </a:r>
            <a:endParaRPr lang="en-ZA" dirty="0"/>
          </a:p>
        </p:txBody>
      </p:sp>
      <p:pic>
        <p:nvPicPr>
          <p:cNvPr id="4098" name="Picture 2" descr="C:\Users\duplessispj\Desktop\Capture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0" y="741695"/>
            <a:ext cx="7137647" cy="57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8929"/>
            <a:ext cx="8229600" cy="552676"/>
          </a:xfrm>
        </p:spPr>
        <p:txBody>
          <a:bodyPr/>
          <a:lstStyle/>
          <a:p>
            <a:r>
              <a:rPr lang="en-US" dirty="0" smtClean="0"/>
              <a:t>VIABILITY OF MODULES</a:t>
            </a:r>
            <a:endParaRPr lang="en-ZA" dirty="0"/>
          </a:p>
        </p:txBody>
      </p:sp>
      <p:pic>
        <p:nvPicPr>
          <p:cNvPr id="5122" name="Picture 2" descr="C:\Users\duplessispj\Desktop\Capture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4" y="781235"/>
            <a:ext cx="8845337" cy="56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1" y="128929"/>
            <a:ext cx="8229600" cy="552676"/>
          </a:xfrm>
        </p:spPr>
        <p:txBody>
          <a:bodyPr/>
          <a:lstStyle/>
          <a:p>
            <a:r>
              <a:rPr lang="en-US" dirty="0" smtClean="0"/>
              <a:t>ONE CLICK REPORT</a:t>
            </a:r>
            <a:endParaRPr lang="en-ZA" dirty="0"/>
          </a:p>
        </p:txBody>
      </p:sp>
      <p:pic>
        <p:nvPicPr>
          <p:cNvPr id="3074" name="Picture 2" descr="C:\Users\duplessispj\Desktop\Capture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5" y="464362"/>
            <a:ext cx="4225771" cy="62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ACTIVITY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STAFF </a:t>
            </a:r>
            <a:r>
              <a:rPr lang="en-US" dirty="0"/>
              <a:t>activity </a:t>
            </a:r>
            <a:r>
              <a:rPr lang="en-US" dirty="0" smtClean="0"/>
              <a:t>profile DASHBOARD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List of staff members per department showing the following:</a:t>
            </a:r>
          </a:p>
          <a:p>
            <a:endParaRPr lang="en-US" dirty="0" smtClean="0"/>
          </a:p>
          <a:p>
            <a:r>
              <a:rPr lang="en-US" dirty="0" smtClean="0"/>
              <a:t>How many courses/modules does each one present</a:t>
            </a:r>
          </a:p>
          <a:p>
            <a:endParaRPr lang="en-US" dirty="0" smtClean="0"/>
          </a:p>
          <a:p>
            <a:r>
              <a:rPr lang="en-US" dirty="0" smtClean="0"/>
              <a:t>Module success rate</a:t>
            </a:r>
          </a:p>
          <a:p>
            <a:endParaRPr lang="en-US" dirty="0" smtClean="0"/>
          </a:p>
          <a:p>
            <a:r>
              <a:rPr lang="en-US" dirty="0" smtClean="0"/>
              <a:t>How many hours do they spend on what type of activity (1800 notional hours multiplied by timesheet data)</a:t>
            </a:r>
          </a:p>
          <a:p>
            <a:endParaRPr lang="en-US" dirty="0" smtClean="0"/>
          </a:p>
          <a:p>
            <a:r>
              <a:rPr lang="en-US" dirty="0" smtClean="0"/>
              <a:t>Research Outputs and Masters and Doctoral students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Third stream income connected to the staff member</a:t>
            </a:r>
          </a:p>
          <a:p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37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Connect Masters and PhD students to the study leader systemically</a:t>
            </a:r>
          </a:p>
          <a:p>
            <a:endParaRPr lang="en-US" dirty="0" smtClean="0"/>
          </a:p>
          <a:p>
            <a:r>
              <a:rPr lang="en-US" dirty="0" smtClean="0"/>
              <a:t>Integrity of timesheet data</a:t>
            </a:r>
          </a:p>
          <a:p>
            <a:endParaRPr lang="en-US" dirty="0" smtClean="0"/>
          </a:p>
          <a:p>
            <a:r>
              <a:rPr lang="en-US" dirty="0" smtClean="0"/>
              <a:t>Linking third stream income to staff numbers</a:t>
            </a:r>
          </a:p>
          <a:p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64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72"/>
            <a:ext cx="8229600" cy="570391"/>
          </a:xfrm>
        </p:spPr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463"/>
            <a:ext cx="8229600" cy="409472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FACULTY, DEPARTMENT AND MODULE VIABILITY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STAFF ACTIVITY PROFILE</a:t>
            </a:r>
          </a:p>
          <a:p>
            <a:endParaRPr lang="en-US" dirty="0" smtClean="0"/>
          </a:p>
          <a:p>
            <a:r>
              <a:rPr lang="en-US" dirty="0" smtClean="0"/>
              <a:t>CHALLENGES AND IMPORTANT VARIABLES</a:t>
            </a:r>
          </a:p>
          <a:p>
            <a:endParaRPr lang="en-US" dirty="0"/>
          </a:p>
          <a:p>
            <a:r>
              <a:rPr lang="en-US" dirty="0" smtClean="0"/>
              <a:t>WHAT THE VIABILITY MODEL IS AND IS NOT</a:t>
            </a:r>
          </a:p>
          <a:p>
            <a:endParaRPr lang="en-US" dirty="0"/>
          </a:p>
          <a:p>
            <a:r>
              <a:rPr lang="en-US" dirty="0" smtClean="0"/>
              <a:t>IMPLEMENTATION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VIABILITY MODEL IS AND IS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the viability model 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17257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Compares the financial contribution </a:t>
            </a:r>
            <a:r>
              <a:rPr lang="en-US" dirty="0" smtClean="0"/>
              <a:t>between departments within a faculty</a:t>
            </a:r>
          </a:p>
          <a:p>
            <a:r>
              <a:rPr lang="en-US" dirty="0" smtClean="0"/>
              <a:t>Instrument for </a:t>
            </a:r>
            <a:r>
              <a:rPr lang="en-US" dirty="0" smtClean="0">
                <a:solidFill>
                  <a:srgbClr val="FF0000"/>
                </a:solidFill>
              </a:rPr>
              <a:t>academic planning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Benchmarking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 – between faculties, departments, modules and staff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04344"/>
            <a:ext cx="8229600" cy="1448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not a budget distribution model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458871"/>
            <a:ext cx="8229600" cy="55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kern="1200" cap="all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What the viability model is not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6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Buy in </a:t>
            </a:r>
            <a:r>
              <a:rPr lang="en-US" dirty="0" smtClean="0"/>
              <a:t>of the deans as well as the heads of support service departments are needed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Bi-annual </a:t>
            </a:r>
            <a:r>
              <a:rPr lang="en-US" dirty="0">
                <a:solidFill>
                  <a:srgbClr val="FF0000"/>
                </a:solidFill>
              </a:rPr>
              <a:t>email </a:t>
            </a:r>
            <a:r>
              <a:rPr lang="en-US" dirty="0"/>
              <a:t>must be created to every </a:t>
            </a:r>
            <a:r>
              <a:rPr lang="en-US" dirty="0" smtClean="0"/>
              <a:t>dean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Visits</a:t>
            </a:r>
            <a:r>
              <a:rPr lang="en-US" dirty="0" smtClean="0"/>
              <a:t> to each Faculty Management Committee to demonstrate and discuss the model as well as the viability of the departments and modules of the Faculty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the core performance indicators on all levels (Faculties, Departments, Modules and Staff) should become an integral part of managing the UFS.</a:t>
            </a:r>
          </a:p>
          <a:p>
            <a:endParaRPr lang="en-US" dirty="0"/>
          </a:p>
          <a:p>
            <a:r>
              <a:rPr lang="en-US" dirty="0" smtClean="0"/>
              <a:t>Staff activity profile should become part of the </a:t>
            </a:r>
            <a:r>
              <a:rPr lang="en-US" dirty="0" smtClean="0">
                <a:solidFill>
                  <a:srgbClr val="FF0000"/>
                </a:solidFill>
              </a:rPr>
              <a:t>performance management </a:t>
            </a:r>
            <a:r>
              <a:rPr lang="en-US" dirty="0" smtClean="0"/>
              <a:t>of academic staff</a:t>
            </a:r>
          </a:p>
        </p:txBody>
      </p:sp>
    </p:spTree>
    <p:extLst>
      <p:ext uri="{BB962C8B-B14F-4D97-AF65-F5344CB8AC3E}">
        <p14:creationId xmlns:p14="http://schemas.microsoft.com/office/powerpoint/2010/main" val="2949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BACKGROUND – The </a:t>
            </a:r>
            <a:r>
              <a:rPr lang="en-ZA" dirty="0"/>
              <a:t>most important variables determining our future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the number and quality of our </a:t>
            </a:r>
            <a:r>
              <a:rPr lang="en-ZA" dirty="0">
                <a:solidFill>
                  <a:srgbClr val="FF0000"/>
                </a:solidFill>
              </a:rPr>
              <a:t>undergraduate students</a:t>
            </a:r>
          </a:p>
          <a:p>
            <a:endParaRPr lang="en-ZA" dirty="0"/>
          </a:p>
          <a:p>
            <a:r>
              <a:rPr lang="en-ZA" dirty="0"/>
              <a:t>the growth in the number and quality of </a:t>
            </a:r>
            <a:r>
              <a:rPr lang="en-ZA" dirty="0">
                <a:solidFill>
                  <a:srgbClr val="FF0000"/>
                </a:solidFill>
              </a:rPr>
              <a:t>postgraduate students</a:t>
            </a:r>
          </a:p>
          <a:p>
            <a:endParaRPr lang="en-ZA" dirty="0"/>
          </a:p>
          <a:p>
            <a:r>
              <a:rPr lang="en-ZA" dirty="0"/>
              <a:t>the progression and </a:t>
            </a:r>
            <a:r>
              <a:rPr lang="en-ZA" dirty="0">
                <a:solidFill>
                  <a:srgbClr val="FF0000"/>
                </a:solidFill>
              </a:rPr>
              <a:t>pass rates </a:t>
            </a:r>
            <a:r>
              <a:rPr lang="en-ZA" dirty="0"/>
              <a:t>of students</a:t>
            </a:r>
          </a:p>
          <a:p>
            <a:endParaRPr lang="en-ZA" dirty="0"/>
          </a:p>
          <a:p>
            <a:r>
              <a:rPr lang="en-ZA" dirty="0"/>
              <a:t>the number of </a:t>
            </a:r>
            <a:r>
              <a:rPr lang="en-ZA" dirty="0">
                <a:solidFill>
                  <a:srgbClr val="FF0000"/>
                </a:solidFill>
              </a:rPr>
              <a:t>staff with doctorates</a:t>
            </a:r>
          </a:p>
          <a:p>
            <a:endParaRPr lang="en-ZA" dirty="0"/>
          </a:p>
          <a:p>
            <a:r>
              <a:rPr lang="en-ZA" dirty="0"/>
              <a:t>the number of </a:t>
            </a:r>
            <a:r>
              <a:rPr lang="en-ZA" dirty="0">
                <a:solidFill>
                  <a:srgbClr val="FF0000"/>
                </a:solidFill>
              </a:rPr>
              <a:t>stars *</a:t>
            </a:r>
            <a:r>
              <a:rPr lang="en-ZA" dirty="0"/>
              <a:t> in the academic team</a:t>
            </a:r>
          </a:p>
          <a:p>
            <a:endParaRPr lang="en-ZA" dirty="0"/>
          </a:p>
          <a:p>
            <a:r>
              <a:rPr lang="en-ZA" dirty="0"/>
              <a:t>the </a:t>
            </a:r>
            <a:r>
              <a:rPr lang="en-ZA" dirty="0">
                <a:solidFill>
                  <a:srgbClr val="FF0000"/>
                </a:solidFill>
              </a:rPr>
              <a:t>growth in external income </a:t>
            </a:r>
            <a:r>
              <a:rPr lang="en-ZA" dirty="0"/>
              <a:t>as % of total income</a:t>
            </a:r>
          </a:p>
          <a:p>
            <a:endParaRPr lang="en-ZA" dirty="0"/>
          </a:p>
          <a:p>
            <a:r>
              <a:rPr lang="en-ZA" dirty="0"/>
              <a:t>the growth in quality and volume of total </a:t>
            </a:r>
            <a:r>
              <a:rPr lang="en-ZA" dirty="0">
                <a:solidFill>
                  <a:srgbClr val="FF0000"/>
                </a:solidFill>
              </a:rPr>
              <a:t>research </a:t>
            </a:r>
            <a:r>
              <a:rPr lang="en-ZA" dirty="0" smtClean="0">
                <a:solidFill>
                  <a:srgbClr val="FF0000"/>
                </a:solidFill>
              </a:rPr>
              <a:t>outputs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Viability OF FACULTIES AND DEPARTMENTS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Determine the </a:t>
            </a:r>
            <a:r>
              <a:rPr lang="en-ZA" sz="2400" dirty="0">
                <a:solidFill>
                  <a:srgbClr val="FF0000"/>
                </a:solidFill>
              </a:rPr>
              <a:t>financial viability 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academic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entities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 &amp; fair </a:t>
            </a:r>
            <a:r>
              <a:rPr lang="en-ZA" sz="2400" dirty="0">
                <a:solidFill>
                  <a:srgbClr val="FF0000"/>
                </a:solidFill>
              </a:rPr>
              <a:t>allocation of institutional costs 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academic entities</a:t>
            </a: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rgbClr val="FF0000"/>
                </a:solidFill>
              </a:rPr>
              <a:t>Benchmark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academic entities </a:t>
            </a:r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viability can not be looked at in </a:t>
            </a:r>
            <a:r>
              <a:rPr lang="en-ZA" sz="2400" dirty="0" smtClean="0">
                <a:solidFill>
                  <a:srgbClr val="FF0000"/>
                </a:solidFill>
              </a:rPr>
              <a:t>isolation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have to look at academic viability also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  <a:r>
              <a:rPr lang="en-ZA" sz="2400" dirty="0">
                <a:solidFill>
                  <a:srgbClr val="FF0000"/>
                </a:solidFill>
              </a:rPr>
              <a:t>integrated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 of financial, student, staff, HEMIS &amp; research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– integrated management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06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– Viability OF FACULTIES AND DEPARTMENTS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 set of </a:t>
            </a:r>
            <a:r>
              <a:rPr lang="en-ZA" sz="2400" dirty="0">
                <a:solidFill>
                  <a:srgbClr val="FF0000"/>
                </a:solidFill>
              </a:rPr>
              <a:t>core performance indicators 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(dashboard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800100" lvl="1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Viability</a:t>
            </a:r>
          </a:p>
          <a:p>
            <a:pPr marL="1257300" lvl="2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Success Rate</a:t>
            </a:r>
          </a:p>
          <a:p>
            <a:pPr marL="1257300" lvl="2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Staff FTE Ratio</a:t>
            </a:r>
          </a:p>
          <a:p>
            <a:pPr marL="1257300" lvl="2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 &amp; D Graduates per Permanent Staff Member</a:t>
            </a:r>
          </a:p>
          <a:p>
            <a:pPr marL="1257300" lvl="2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Publication Units per Permanent Staff Member</a:t>
            </a:r>
          </a:p>
          <a:p>
            <a:pPr marL="800100" lvl="1" indent="-342900" fontAlgn="base">
              <a:spcAft>
                <a:spcPct val="0"/>
              </a:spcAft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Viability</a:t>
            </a:r>
          </a:p>
          <a:p>
            <a:pPr marL="1257300" lvl="2" indent="-34290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as % of Income (Tuition and Subsidy)</a:t>
            </a:r>
          </a:p>
          <a:p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– Viability OF FACULTIES AND DEPARTMENTS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User-friendly, secure, flexible, sustainable, </a:t>
            </a:r>
            <a:r>
              <a:rPr lang="en-ZA" sz="2400" dirty="0">
                <a:solidFill>
                  <a:srgbClr val="FF0000"/>
                </a:solidFill>
              </a:rPr>
              <a:t>web enabled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– </a:t>
            </a:r>
            <a:r>
              <a:rPr lang="en-US" sz="2400" dirty="0">
                <a:solidFill>
                  <a:srgbClr val="FF0000"/>
                </a:solidFill>
              </a:rPr>
              <a:t>One button to click</a:t>
            </a:r>
            <a:r>
              <a:rPr lang="en-US" sz="2400" dirty="0"/>
              <a:t> for standard request by a dean/department </a:t>
            </a:r>
            <a:r>
              <a:rPr lang="en-US" sz="2400" dirty="0" smtClean="0"/>
              <a:t>head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rgbClr val="FF0000"/>
                </a:solidFill>
              </a:rPr>
              <a:t>What-if scenarios 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regard to the setup of Academic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Structures as well as </a:t>
            </a:r>
            <a:r>
              <a:rPr lang="en-ZA" sz="2400" dirty="0" smtClean="0">
                <a:solidFill>
                  <a:srgbClr val="FF0000"/>
                </a:solidFill>
              </a:rPr>
              <a:t>Business Plan Generator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new programmes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</a:t>
            </a:r>
            <a:r>
              <a:rPr lang="en-ZA" sz="2400" dirty="0">
                <a:solidFill>
                  <a:srgbClr val="FF0000"/>
                </a:solidFill>
              </a:rPr>
              <a:t>1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Faculty and Department</a:t>
            </a: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</a:t>
            </a:r>
            <a:r>
              <a:rPr lang="en-ZA" sz="2400" dirty="0">
                <a:solidFill>
                  <a:srgbClr val="FF0000"/>
                </a:solidFill>
              </a:rPr>
              <a:t>2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Programme and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</a:t>
            </a:r>
          </a:p>
          <a:p>
            <a:pPr defTabSz="91440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3 –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Staff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FACULTY, DEPARTMENT AND MODULE VIABILITY (DASHBOARD)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INDICATORS</a:t>
            </a:r>
            <a:endParaRPr lang="en-ZA" dirty="0"/>
          </a:p>
        </p:txBody>
      </p:sp>
      <p:pic>
        <p:nvPicPr>
          <p:cNvPr id="1050" name="Picture 26" descr="C:\Users\duplessispj\Desktop\T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860"/>
            <a:ext cx="9144000" cy="2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553</Words>
  <Application>Microsoft Office PowerPoint</Application>
  <PresentationFormat>On-screen Show (4:3)</PresentationFormat>
  <Paragraphs>101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Bold</vt:lpstr>
      <vt:lpstr>Calibri</vt:lpstr>
      <vt:lpstr>Office Theme</vt:lpstr>
      <vt:lpstr>VIABILITY MODEL DISCUSSION </vt:lpstr>
      <vt:lpstr>INDEX</vt:lpstr>
      <vt:lpstr>BACKGROUND</vt:lpstr>
      <vt:lpstr>BACKGROUND – The most important variables determining our future FINANCES</vt:lpstr>
      <vt:lpstr>background – Viability OF FACULTIES AND DEPARTMENTS</vt:lpstr>
      <vt:lpstr>background – Viability OF FACULTIES AND DEPARTMENTS</vt:lpstr>
      <vt:lpstr>background – Viability OF FACULTIES AND DEPARTMENTS</vt:lpstr>
      <vt:lpstr>FACULTY, DEPARTMENT AND MODULE VIABILITY (DASHBOARD)</vt:lpstr>
      <vt:lpstr>SUMMARY OF INDICATORS</vt:lpstr>
      <vt:lpstr>SUMMARY OF INDICATORS</vt:lpstr>
      <vt:lpstr>SUMMARY OF INDICATORS</vt:lpstr>
      <vt:lpstr>PICTURE OF ACADEMIC AND FINANCIAL VIABILITY</vt:lpstr>
      <vt:lpstr>ACADEMIC STAFF PROFILE</vt:lpstr>
      <vt:lpstr>CONTRIBUTION AND THIRD STREAM INCOME</vt:lpstr>
      <vt:lpstr>VIABILITY OF MODULES</vt:lpstr>
      <vt:lpstr>ONE CLICK REPORT</vt:lpstr>
      <vt:lpstr>STAFF ACTIVITY PROFILE</vt:lpstr>
      <vt:lpstr>DEVELOP STAFF activity profile DASHBOARD</vt:lpstr>
      <vt:lpstr>DATA CHALLENGES</vt:lpstr>
      <vt:lpstr>WHAT THE VIABILITY MODEL IS AND IS NOT</vt:lpstr>
      <vt:lpstr>What the viability model is</vt:lpstr>
      <vt:lpstr>Implementation PLAN</vt:lpstr>
      <vt:lpstr>IMPLEMENTATION PLAN</vt:lpstr>
      <vt:lpstr>PowerPoint Presentation</vt:lpstr>
    </vt:vector>
  </TitlesOfParts>
  <Company>BLG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Thys Lourens</cp:lastModifiedBy>
  <cp:revision>63</cp:revision>
  <cp:lastPrinted>2013-03-20T18:18:10Z</cp:lastPrinted>
  <dcterms:created xsi:type="dcterms:W3CDTF">2011-02-17T13:16:50Z</dcterms:created>
  <dcterms:modified xsi:type="dcterms:W3CDTF">2013-11-19T16:05:16Z</dcterms:modified>
</cp:coreProperties>
</file>